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7" r:id="rId4"/>
    <p:sldId id="262" r:id="rId5"/>
    <p:sldId id="258" r:id="rId6"/>
    <p:sldId id="259" r:id="rId7"/>
    <p:sldId id="263" r:id="rId8"/>
    <p:sldId id="260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33"/>
    <a:srgbClr val="00190E"/>
    <a:srgbClr val="EEF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65"/>
    <p:restoredTop sz="94598"/>
  </p:normalViewPr>
  <p:slideViewPr>
    <p:cSldViewPr snapToGrid="0">
      <p:cViewPr>
        <p:scale>
          <a:sx n="90" d="100"/>
          <a:sy n="90" d="100"/>
        </p:scale>
        <p:origin x="88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6A1D-1FD9-4D45-8801-181B573A3B17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45BF-A5E3-4245-954E-078D3F5DB4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34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778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487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77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707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err="1"/>
              <a:t>Commin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71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69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51AA7-2405-54A2-05BB-F8665929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73E61A9-8226-F637-F738-44DD313C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B461B6-2275-02FE-BDD9-6C005AB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834FDF1-2797-4AD8-F28E-24343626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B58095B-AD1C-BA76-C30A-EDD4D4F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4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4B2FE0-2728-2421-5824-11681254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8C9B23E-204C-75A3-47D9-990E77F06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379976-7F80-7487-675B-FB29754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F6F6F7-8DD6-65D3-D697-F9133BF5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6E537CB-65C5-630B-617A-9E8E351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37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A4F5323-AAAE-02F5-DFAC-400D1548F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3C94215-F41D-33B0-1EA6-F005DA4A3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86FF9A-C9EC-BEC3-0E10-36A5465B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7F84DA-0B85-0417-07A0-FDAB9461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C2A5E-D31B-157D-DC47-F01BB667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864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9A75DA-29F6-3A0B-D648-BC3FA5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3F2B61-43FA-C915-FDDD-7A3749D7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CC25C6-8CF3-536F-9DCD-0EBE4040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927652E-EAEF-02CA-3A80-50E6D63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7D85335-52A5-38A0-1BF9-B9407EF5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CCEF8-F8DB-80F8-C8C0-06C6C21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E971F3-D83E-3617-7246-72C1D2EE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E51EFF-5875-34D3-4587-000F74A8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271928-BA57-FECF-07B0-F329C4F5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7F421E-7870-819C-261D-F01B438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734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2FDEC-6B00-83F8-E445-95F9AE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468D8B-9931-BEA2-B265-B3011A2A3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E5425D-C4FC-65F2-CD4E-A0294ADA8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6EA89AB-89B2-F2E5-DB75-A3D62F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1B818A6-86A1-CC49-E343-A9A80D13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DD37D0C-AA9A-55F4-8909-A070585F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765760-1174-D877-A6EB-FEC51781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8DBAE3-F3FB-EA1F-3608-88487957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8278D9-60D6-7AF7-9271-89B4606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5827085-456E-D393-9E09-BB07D011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1F60A37-1370-5E39-A7A3-988F6416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1F9154-CBD7-FC08-8CB2-8C7B027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BAD15F7-0590-0FD2-F2AC-29A86CE1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0EE1812-D6A0-F011-B267-99653F5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6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6941E7-7AC8-7BB4-E493-748B716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2B1557F-24D8-A1FC-E101-F898D8A7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7EB42D-7BA5-30F3-E789-DF3B92B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C6AA444-A18D-8B6E-E09B-A4DAE86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8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37FD47A-8B63-3F5A-4A1B-5C9C2FB6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BE27643-DF4A-A322-3FEC-920A5420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ED1D61-FBB9-08DB-FAC2-9DF9B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14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53AF37-66F0-EAB0-7323-B7AB19D1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46FCEC-25E7-80B4-6AA4-88A8EA17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6E4B0-C600-F59B-05E1-53288475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826FC4B-57BE-1CA5-CD7D-38B7B995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2A30E7-3ADA-8E1F-7967-AF3D33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268634-D9EE-3673-E922-5B45890B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85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C1DD07-595E-FFEA-B4F5-2C68A1FD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55727B0-A191-9F9D-25A5-6D4DAB1CC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61F8277-77B0-1C96-7354-074A1385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6A97D3-5F2A-5154-86EA-7C23F924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8AA6674-08DD-9FDE-D345-981100E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10C3749-CD07-5F7A-BCF3-513FD5B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53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D58A64A-2C71-062F-B7D3-15EF14D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FF8EF93-5765-99D0-315E-2BDB661EC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4FE7C09-0CB5-DAA8-A387-35301ED8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F1ADC0-78BE-68B7-4CB3-00C922B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8C70A8-EFB1-7373-7E08-BA00BA7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6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-wIZuAA3EY?si=iihBr3qzAQc0dsYi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593F7829-8028-0DC4-9EE4-9D6989677B13}"/>
              </a:ext>
            </a:extLst>
          </p:cNvPr>
          <p:cNvSpPr txBox="1"/>
          <p:nvPr/>
        </p:nvSpPr>
        <p:spPr>
          <a:xfrm>
            <a:off x="7926439" y="773709"/>
            <a:ext cx="39912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1"/>
                </a:solidFill>
              </a:rPr>
              <a:t>AGENDA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ABOUT THIS INITIATIVE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HISTORY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DICIPLINES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MACHINE LEARNING – ML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TRANFORMERS AND GPT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DEMO &amp; DISCUSSION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JUPYTER</a:t>
            </a: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PYTHON</a:t>
            </a:r>
          </a:p>
          <a:p>
            <a:pPr marL="742950" lvl="1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CONSLUSIONS</a:t>
            </a:r>
          </a:p>
          <a:p>
            <a:r>
              <a:rPr lang="sv-SE" dirty="0">
                <a:solidFill>
                  <a:schemeClr val="bg1"/>
                </a:solidFill>
              </a:rPr>
              <a:t>	</a:t>
            </a:r>
          </a:p>
          <a:p>
            <a:r>
              <a:rPr lang="sv-SE" dirty="0">
                <a:solidFill>
                  <a:schemeClr val="bg1"/>
                </a:solidFill>
              </a:rPr>
              <a:t> 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 descr="En bild som visar konst, mönster, Psykedelisk konst, Fraktalkonst&#10;&#10;Automatiskt genererad beskrivning">
            <a:extLst>
              <a:ext uri="{FF2B5EF4-FFF2-40B4-BE49-F238E27FC236}">
                <a16:creationId xmlns:a16="http://schemas.microsoft.com/office/drawing/2014/main" id="{4E501C51-BF7C-0EB4-2812-10FA767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…</a:t>
            </a:r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5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>
                <a:solidFill>
                  <a:schemeClr val="bg1"/>
                </a:solidFill>
              </a:rPr>
              <a:t>CONSLUSIONS</a:t>
            </a:r>
          </a:p>
        </p:txBody>
      </p:sp>
      <p:pic>
        <p:nvPicPr>
          <p:cNvPr id="3" name="Bildobjekt 2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419ACDE1-F790-2380-AFF5-8132DCAD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9B13457-1565-377C-7606-02BB48AB22AC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>
              <a:solidFill>
                <a:schemeClr val="bg1"/>
              </a:solidFill>
            </a:endParaRPr>
          </a:p>
          <a:p>
            <a:r>
              <a:rPr lang="sv-SE" err="1">
                <a:solidFill>
                  <a:schemeClr val="bg1"/>
                </a:solidFill>
              </a:rPr>
              <a:t>https</a:t>
            </a:r>
            <a:r>
              <a:rPr lang="sv-SE">
                <a:solidFill>
                  <a:schemeClr val="bg1"/>
                </a:solidFill>
              </a:rPr>
              <a:t>://</a:t>
            </a:r>
            <a:r>
              <a:rPr lang="sv-SE" err="1">
                <a:solidFill>
                  <a:schemeClr val="bg1"/>
                </a:solidFill>
              </a:rPr>
              <a:t>github.com</a:t>
            </a:r>
            <a:r>
              <a:rPr lang="sv-SE">
                <a:solidFill>
                  <a:schemeClr val="bg1"/>
                </a:solidFill>
              </a:rPr>
              <a:t>/</a:t>
            </a:r>
            <a:r>
              <a:rPr lang="sv-SE" err="1">
                <a:solidFill>
                  <a:schemeClr val="bg1"/>
                </a:solidFill>
              </a:rPr>
              <a:t>erikhedb</a:t>
            </a:r>
            <a:r>
              <a:rPr lang="sv-SE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0E5ECA4-12DE-9B7A-C362-6386C4FD501E}"/>
              </a:ext>
            </a:extLst>
          </p:cNvPr>
          <p:cNvSpPr txBox="1"/>
          <p:nvPr/>
        </p:nvSpPr>
        <p:spPr>
          <a:xfrm>
            <a:off x="345385" y="1008529"/>
            <a:ext cx="4766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Input?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Anyone investing free time?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What’s next?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Plan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Wisconsin Breast Cancer Dataset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MNIST – Written numbers as images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ABOUT THIS INITIATIVE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152052"/>
            <a:ext cx="5029200" cy="391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Bildobjekt 11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0E70B17E-7F5C-B891-0F6C-FC3FCA9C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39DB8A28-C785-DC86-01DE-BF1C0D28E956}"/>
              </a:ext>
            </a:extLst>
          </p:cNvPr>
          <p:cNvSpPr txBox="1"/>
          <p:nvPr/>
        </p:nvSpPr>
        <p:spPr>
          <a:xfrm>
            <a:off x="387626" y="1152052"/>
            <a:ext cx="42340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Why, How and what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Fun and entertainment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Machine Learning step by step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Implement using python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Understand the mathematics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Hands on with real datasets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Supervised Learning &amp; Neural Networks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Setup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Regression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Deep Learning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Transformers and building blocks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Fine tuning and evaluation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Explore Datasets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Create my own interesting dataset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DIY GPT</a:t>
            </a:r>
          </a:p>
        </p:txBody>
      </p:sp>
    </p:spTree>
    <p:extLst>
      <p:ext uri="{BB962C8B-B14F-4D97-AF65-F5344CB8AC3E}">
        <p14:creationId xmlns:p14="http://schemas.microsoft.com/office/powerpoint/2010/main" val="104758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3C2F44E2-F66E-7D4B-EBD5-EC9A1659350C}"/>
              </a:ext>
            </a:extLst>
          </p:cNvPr>
          <p:cNvSpPr/>
          <p:nvPr/>
        </p:nvSpPr>
        <p:spPr>
          <a:xfrm>
            <a:off x="2644877" y="5037356"/>
            <a:ext cx="4548851" cy="833120"/>
          </a:xfrm>
          <a:prstGeom prst="roundRect">
            <a:avLst/>
          </a:prstGeom>
          <a:solidFill>
            <a:srgbClr val="173E33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MATHEMATICS, PYTHON , MODELS AND LEARNING</a:t>
            </a:r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08FC0EC-3473-35A1-B1DD-C2466C87B5B8}"/>
              </a:ext>
            </a:extLst>
          </p:cNvPr>
          <p:cNvSpPr/>
          <p:nvPr/>
        </p:nvSpPr>
        <p:spPr>
          <a:xfrm>
            <a:off x="2644878" y="2940988"/>
            <a:ext cx="4548851" cy="833120"/>
          </a:xfrm>
          <a:prstGeom prst="roundRect">
            <a:avLst/>
          </a:prstGeom>
          <a:solidFill>
            <a:srgbClr val="00190E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2"/>
                </a:solidFill>
              </a:rPr>
              <a:t>AI APPLICATIONS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8A593664-E99F-319E-8AFF-6068BE7B86DF}"/>
              </a:ext>
            </a:extLst>
          </p:cNvPr>
          <p:cNvSpPr/>
          <p:nvPr/>
        </p:nvSpPr>
        <p:spPr>
          <a:xfrm>
            <a:off x="2644878" y="837336"/>
            <a:ext cx="4548851" cy="833120"/>
          </a:xfrm>
          <a:prstGeom prst="roundRect">
            <a:avLst/>
          </a:prstGeom>
          <a:solidFill>
            <a:srgbClr val="EEF7C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AI WORKFLOWS AND USE CASES</a:t>
            </a:r>
          </a:p>
        </p:txBody>
      </p:sp>
      <p:pic>
        <p:nvPicPr>
          <p:cNvPr id="8" name="Bildobjekt 7" descr="En bild som visar konst, rita, Symmetri, mönster&#10;&#10;Automatiskt genererad beskrivning">
            <a:extLst>
              <a:ext uri="{FF2B5EF4-FFF2-40B4-BE49-F238E27FC236}">
                <a16:creationId xmlns:a16="http://schemas.microsoft.com/office/drawing/2014/main" id="{2996A21D-5C52-444E-F2E8-9043135AA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68" y="2383440"/>
            <a:ext cx="1986888" cy="1986888"/>
          </a:xfrm>
          <a:prstGeom prst="rect">
            <a:avLst/>
          </a:prstGeom>
        </p:spPr>
      </p:pic>
      <p:pic>
        <p:nvPicPr>
          <p:cNvPr id="11" name="Bildobjekt 10" descr="En bild som visar dator, möbler, klädsel, inomhus&#10;&#10;Automatiskt genererad beskrivning">
            <a:extLst>
              <a:ext uri="{FF2B5EF4-FFF2-40B4-BE49-F238E27FC236}">
                <a16:creationId xmlns:a16="http://schemas.microsoft.com/office/drawing/2014/main" id="{A4EEC81C-0045-34BC-98F0-1D12F05D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67" y="396552"/>
            <a:ext cx="1986887" cy="1986887"/>
          </a:xfrm>
          <a:prstGeom prst="rect">
            <a:avLst/>
          </a:prstGeom>
        </p:spPr>
      </p:pic>
      <p:pic>
        <p:nvPicPr>
          <p:cNvPr id="15" name="Bildobjekt 14" descr="En bild som visar konst, Teckensnitt, krets, cirkel&#10;&#10;Automatiskt genererad beskrivning">
            <a:extLst>
              <a:ext uri="{FF2B5EF4-FFF2-40B4-BE49-F238E27FC236}">
                <a16:creationId xmlns:a16="http://schemas.microsoft.com/office/drawing/2014/main" id="{7266D90A-2424-5CD2-E2A0-B49F44FE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66" y="4370328"/>
            <a:ext cx="1986888" cy="19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8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MILESTONES / HISTORY</a:t>
            </a:r>
          </a:p>
        </p:txBody>
      </p:sp>
      <p:pic>
        <p:nvPicPr>
          <p:cNvPr id="9" name="Bildobjekt 8" descr="En bild som visar klädsel, möbler, person, person&#10;&#10;Automatiskt genererad beskrivning">
            <a:extLst>
              <a:ext uri="{FF2B5EF4-FFF2-40B4-BE49-F238E27FC236}">
                <a16:creationId xmlns:a16="http://schemas.microsoft.com/office/drawing/2014/main" id="{B895CB68-86F4-3811-4113-B26160D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251443"/>
            <a:ext cx="5029200" cy="513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Alan Turing (1936-2012) was the first person to conduct substantial research in the field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Artificial intelligence was founded as an academic discipline in 1956 (Conference at Dartmouth College)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Many years of ups and downs with cycles of optimism and funding (AI winter 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1990's Expert systems - now more broadly replaced by Machine learning and Neural Networks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Deep learning boom after 2012 surpassing all previous AI techniques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 2017 transformer architecture has led to today's boom and hype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What's next?</a:t>
            </a:r>
          </a:p>
        </p:txBody>
      </p:sp>
    </p:spTree>
    <p:extLst>
      <p:ext uri="{BB962C8B-B14F-4D97-AF65-F5344CB8AC3E}">
        <p14:creationId xmlns:p14="http://schemas.microsoft.com/office/powerpoint/2010/main" val="312555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7066723" y="24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DICIPLINES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6997149" y="672113"/>
            <a:ext cx="5029200" cy="604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Focuses on developing algorithms that allow computers to learn from and make predictions or decisions based on data. Machine learning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Robotics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Integrates AI algorithms into physical devices, allowing them to perform tasks autonomously or semi-autonomously. Robotics applies AI in fields like manufacturing, healthcare, and exploration.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Involves teaching computers to interpret and understand the visual world. This discipline enables applications like facial recognition, object detection, and autonomous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Cognitive Computing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Aims to simulate human thought processes in a computerized model, combining AI with cognitive science to create systems that mimic human reasoning and problem-solving capabilities.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Neuroscience and AI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Studies the human brain to inspire the development of AI systems. This includes understanding how neural networks in the brain process information to improve artificial neural networks.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Other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Besides this there is a mix of philosophy AI hybrid disciplines. Also, some parts of Big Data and Human Computer Interaction (HCI) can be attributed as AI.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konst&#10;&#10;Automatiskt genererad beskrivning">
            <a:extLst>
              <a:ext uri="{FF2B5EF4-FFF2-40B4-BE49-F238E27FC236}">
                <a16:creationId xmlns:a16="http://schemas.microsoft.com/office/drawing/2014/main" id="{AD95F31E-D1E2-19D1-E27E-9321E27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1" y="539162"/>
            <a:ext cx="5377069" cy="5533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Supervised learning </a:t>
            </a:r>
            <a:r>
              <a:rPr lang="en-US" sz="1400" dirty="0">
                <a:solidFill>
                  <a:schemeClr val="bg1"/>
                </a:solidFill>
              </a:rPr>
              <a:t>- requires a human to label the input data first, and comes in two main varieties: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Classification </a:t>
            </a:r>
            <a:r>
              <a:rPr lang="en-US" sz="1400" dirty="0">
                <a:solidFill>
                  <a:schemeClr val="bg1"/>
                </a:solidFill>
              </a:rPr>
              <a:t>- where the program must learn to predict what category the input belongs in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Regression </a:t>
            </a:r>
            <a:r>
              <a:rPr lang="en-US" sz="1400" dirty="0">
                <a:solidFill>
                  <a:schemeClr val="bg1"/>
                </a:solidFill>
              </a:rPr>
              <a:t>- where the program must deduce a numeric function based on numeric input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Unsupervised learning </a:t>
            </a:r>
            <a:r>
              <a:rPr lang="en-US" sz="1400" dirty="0">
                <a:solidFill>
                  <a:schemeClr val="bg1"/>
                </a:solidFill>
              </a:rPr>
              <a:t>- analyzes a stream of data and finds patterns and makes predictions without any other guidance.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Reinforcement learning </a:t>
            </a:r>
            <a:r>
              <a:rPr lang="en-US" sz="1400" dirty="0">
                <a:solidFill>
                  <a:schemeClr val="bg1"/>
                </a:solidFill>
              </a:rPr>
              <a:t>- learning the agent is rewarded for good responses and punished for bad ones. The agent learns to choose responses that are classified as "good".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Transfer learning</a:t>
            </a:r>
            <a:r>
              <a:rPr lang="en-US" sz="1400" dirty="0">
                <a:solidFill>
                  <a:schemeClr val="bg1"/>
                </a:solidFill>
              </a:rPr>
              <a:t> - is when the knowledge gained from one problem is applied to a new problem.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 - A subset of machine learning that involves neural networks with many layers.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Other</a:t>
            </a:r>
            <a:r>
              <a:rPr lang="en-US" sz="1400" dirty="0">
                <a:solidFill>
                  <a:schemeClr val="bg1"/>
                </a:solidFill>
              </a:rPr>
              <a:t> – Many combinations and hybrid models also exist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dator, katt, tecknad serie, skärmbild&#10;&#10;Automatiskt genererad beskrivning">
            <a:extLst>
              <a:ext uri="{FF2B5EF4-FFF2-40B4-BE49-F238E27FC236}">
                <a16:creationId xmlns:a16="http://schemas.microsoft.com/office/drawing/2014/main" id="{98068366-5E71-360B-2CA7-DC7AC5E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SUPERVISED LEARNING</a:t>
            </a:r>
          </a:p>
        </p:txBody>
      </p:sp>
      <p:pic>
        <p:nvPicPr>
          <p:cNvPr id="3" name="Bildobjekt 2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C1703161-7AF1-F1BA-9388-3CD51148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178720"/>
            <a:ext cx="4970499" cy="3460029"/>
          </a:xfrm>
          <a:prstGeom prst="rect">
            <a:avLst/>
          </a:prstGeom>
        </p:spPr>
      </p:pic>
      <p:pic>
        <p:nvPicPr>
          <p:cNvPr id="9" name="Bildobjekt 8" descr="En bild som visar skärmbild, diagram&#10;&#10;Automatiskt genererad beskrivning">
            <a:extLst>
              <a:ext uri="{FF2B5EF4-FFF2-40B4-BE49-F238E27FC236}">
                <a16:creationId xmlns:a16="http://schemas.microsoft.com/office/drawing/2014/main" id="{EC7C3B69-A33A-A58B-4FD8-4EB5E805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2" y="1178720"/>
            <a:ext cx="5142697" cy="346002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7F6585D-A968-C05F-A21F-12D0C60387DD}"/>
              </a:ext>
            </a:extLst>
          </p:cNvPr>
          <p:cNvSpPr txBox="1"/>
          <p:nvPr/>
        </p:nvSpPr>
        <p:spPr>
          <a:xfrm>
            <a:off x="2123090" y="4938431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dependent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features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One Informative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2D42477-DC28-9B6D-AB35-F35C75A40A71}"/>
              </a:ext>
            </a:extLst>
          </p:cNvPr>
          <p:cNvSpPr txBox="1"/>
          <p:nvPr/>
        </p:nvSpPr>
        <p:spPr>
          <a:xfrm>
            <a:off x="7843342" y="4938431"/>
            <a:ext cx="39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Classes</a:t>
            </a:r>
          </a:p>
        </p:txBody>
      </p:sp>
    </p:spTree>
    <p:extLst>
      <p:ext uri="{BB962C8B-B14F-4D97-AF65-F5344CB8AC3E}">
        <p14:creationId xmlns:p14="http://schemas.microsoft.com/office/powerpoint/2010/main" val="273349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skärmbild, text, linje, flagga&#10;&#10;Automatiskt genererad beskrivning">
            <a:extLst>
              <a:ext uri="{FF2B5EF4-FFF2-40B4-BE49-F238E27FC236}">
                <a16:creationId xmlns:a16="http://schemas.microsoft.com/office/drawing/2014/main" id="{38B0596C-D0A5-CDBD-8449-2E6EE327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5" y="3551628"/>
            <a:ext cx="5717755" cy="266214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REINFOREMENT LEARNING – LEARNING TO WALK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39A7944-4DC9-0EF7-5FE6-3369F95581A7}"/>
              </a:ext>
            </a:extLst>
          </p:cNvPr>
          <p:cNvSpPr txBox="1"/>
          <p:nvPr/>
        </p:nvSpPr>
        <p:spPr>
          <a:xfrm>
            <a:off x="389261" y="6260061"/>
            <a:ext cx="605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hlinkClick r:id="rId3"/>
              </a:rPr>
              <a:t>https</a:t>
            </a:r>
            <a:r>
              <a:rPr lang="sv-SE" sz="1400">
                <a:solidFill>
                  <a:schemeClr val="bg1"/>
                </a:solidFill>
                <a:hlinkClick r:id="rId3"/>
              </a:rPr>
              <a:t>://youtu.be/K-wIZuAA3EY?si=iihBr3qzAQc0dsYi</a:t>
            </a:r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Observation</a:t>
            </a:r>
            <a:r>
              <a:rPr lang="en-GB" dirty="0">
                <a:solidFill>
                  <a:schemeClr val="bg1"/>
                </a:solidFill>
              </a:rPr>
              <a:t>: The agent observes the current state of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Decision</a:t>
            </a:r>
            <a:r>
              <a:rPr lang="en-GB" dirty="0">
                <a:solidFill>
                  <a:schemeClr val="bg1"/>
                </a:solidFill>
              </a:rPr>
              <a:t>: Based on the observed state, the agent employs a policy to decide on an action.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Action</a:t>
            </a:r>
            <a:r>
              <a:rPr lang="en-GB" dirty="0">
                <a:solidFill>
                  <a:schemeClr val="bg1"/>
                </a:solidFill>
              </a:rPr>
              <a:t>: The agent performs the action, affecting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Reward</a:t>
            </a:r>
            <a:r>
              <a:rPr lang="en-GB" dirty="0">
                <a:solidFill>
                  <a:schemeClr val="bg1"/>
                </a:solidFill>
              </a:rPr>
              <a:t>: After the action is performed, the agent receives a reward from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Learning</a:t>
            </a:r>
            <a:r>
              <a:rPr lang="en-GB" dirty="0">
                <a:solidFill>
                  <a:schemeClr val="bg1"/>
                </a:solidFill>
              </a:rPr>
              <a:t>: The agent updates its policy based on the reward received and the new state of the environment.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3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79632" y="213898"/>
            <a:ext cx="1052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LLM AND GENERATIVE PRE-TRAINED TRANSFORMERS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DE7299D-FA9E-6562-E6FE-0B32AA30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6120"/>
              </p:ext>
            </p:extLst>
          </p:nvPr>
        </p:nvGraphicFramePr>
        <p:xfrm>
          <a:off x="472011" y="839505"/>
          <a:ext cx="10956887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5809">
                  <a:extLst>
                    <a:ext uri="{9D8B030D-6E8A-4147-A177-3AD203B41FA5}">
                      <a16:colId xmlns:a16="http://schemas.microsoft.com/office/drawing/2014/main" val="1520493703"/>
                    </a:ext>
                  </a:extLst>
                </a:gridCol>
                <a:gridCol w="985700">
                  <a:extLst>
                    <a:ext uri="{9D8B030D-6E8A-4147-A177-3AD203B41FA5}">
                      <a16:colId xmlns:a16="http://schemas.microsoft.com/office/drawing/2014/main" val="2611661046"/>
                    </a:ext>
                  </a:extLst>
                </a:gridCol>
                <a:gridCol w="1782859">
                  <a:extLst>
                    <a:ext uri="{9D8B030D-6E8A-4147-A177-3AD203B41FA5}">
                      <a16:colId xmlns:a16="http://schemas.microsoft.com/office/drawing/2014/main" val="3904473879"/>
                    </a:ext>
                  </a:extLst>
                </a:gridCol>
                <a:gridCol w="5112519">
                  <a:extLst>
                    <a:ext uri="{9D8B030D-6E8A-4147-A177-3AD203B41FA5}">
                      <a16:colId xmlns:a16="http://schemas.microsoft.com/office/drawing/2014/main" val="175055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10^9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117 * 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BooksCorpus DS</a:t>
                      </a:r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1.5 * 10^9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WebText DS: Redit linked pages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07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Common Crawl DS: Wikipedia,  Web Pages, Books,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72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&gt; 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5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5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7,13,33,65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Common Crawl DS, </a:t>
                      </a:r>
                      <a:r>
                        <a:rPr lang="en-GB" noProof="0" dirty="0" err="1"/>
                        <a:t>Github</a:t>
                      </a:r>
                      <a:r>
                        <a:rPr lang="en-GB" noProof="0" dirty="0"/>
                        <a:t>, Books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0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Even more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9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84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… and many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152533"/>
                  </a:ext>
                </a:extLst>
              </a:tr>
            </a:tbl>
          </a:graphicData>
        </a:graphic>
      </p:graphicFrame>
      <p:sp>
        <p:nvSpPr>
          <p:cNvPr id="7" name="textruta 6">
            <a:extLst>
              <a:ext uri="{FF2B5EF4-FFF2-40B4-BE49-F238E27FC236}">
                <a16:creationId xmlns:a16="http://schemas.microsoft.com/office/drawing/2014/main" id="{1AE13BD0-122A-D800-98D2-C151891A581F}"/>
              </a:ext>
            </a:extLst>
          </p:cNvPr>
          <p:cNvSpPr txBox="1"/>
          <p:nvPr/>
        </p:nvSpPr>
        <p:spPr>
          <a:xfrm>
            <a:off x="640080" y="4804180"/>
            <a:ext cx="1054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Fine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Reinforcement learning with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Clean Dataset with minimal personal information and disinformation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Proprietary and secret methods … after all, it’s a competition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Parameter = Weights and biases for each node in the underlaying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94448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8992</TotalTime>
  <Words>776</Words>
  <Application>Microsoft Macintosh PowerPoint</Application>
  <PresentationFormat>Bredbild</PresentationFormat>
  <Paragraphs>162</Paragraphs>
  <Slides>11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Erik Wästlin</dc:creator>
  <cp:lastModifiedBy>Erik Wästlin</cp:lastModifiedBy>
  <cp:revision>17</cp:revision>
  <dcterms:created xsi:type="dcterms:W3CDTF">2024-04-10T13:12:18Z</dcterms:created>
  <dcterms:modified xsi:type="dcterms:W3CDTF">2024-04-16T19:28:24Z</dcterms:modified>
</cp:coreProperties>
</file>